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12" r:id="rId2"/>
    <p:sldId id="316" r:id="rId3"/>
    <p:sldId id="298" r:id="rId4"/>
    <p:sldId id="297" r:id="rId5"/>
    <p:sldId id="258" r:id="rId6"/>
    <p:sldId id="259" r:id="rId7"/>
    <p:sldId id="303" r:id="rId8"/>
    <p:sldId id="304" r:id="rId9"/>
    <p:sldId id="319" r:id="rId10"/>
    <p:sldId id="320" r:id="rId11"/>
    <p:sldId id="305" r:id="rId12"/>
    <p:sldId id="322" r:id="rId13"/>
    <p:sldId id="323" r:id="rId14"/>
    <p:sldId id="324" r:id="rId15"/>
    <p:sldId id="325" r:id="rId16"/>
    <p:sldId id="326" r:id="rId17"/>
    <p:sldId id="327" r:id="rId18"/>
    <p:sldId id="328" r:id="rId19"/>
    <p:sldId id="308" r:id="rId20"/>
    <p:sldId id="262" r:id="rId21"/>
    <p:sldId id="302" r:id="rId22"/>
    <p:sldId id="291" r:id="rId23"/>
    <p:sldId id="292" r:id="rId24"/>
    <p:sldId id="309" r:id="rId25"/>
    <p:sldId id="310" r:id="rId26"/>
    <p:sldId id="263" r:id="rId27"/>
    <p:sldId id="275" r:id="rId28"/>
    <p:sldId id="276" r:id="rId29"/>
    <p:sldId id="311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315" r:id="rId43"/>
    <p:sldId id="313" r:id="rId44"/>
    <p:sldId id="314" r:id="rId45"/>
    <p:sldId id="289" r:id="rId46"/>
    <p:sldId id="290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67"/>
    <p:restoredTop sz="94624"/>
  </p:normalViewPr>
  <p:slideViewPr>
    <p:cSldViewPr snapToGrid="0" snapToObjects="1">
      <p:cViewPr varScale="1">
        <p:scale>
          <a:sx n="106" d="100"/>
          <a:sy n="106" d="100"/>
        </p:scale>
        <p:origin x="180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D86B4-723C-FD4E-855D-410501E725C4}" type="datetimeFigureOut">
              <a:rPr lang="en-US" smtClean="0"/>
              <a:pPr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DDC1-457F-F34C-BECC-02E82CB09F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04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D86B4-723C-FD4E-855D-410501E725C4}" type="datetimeFigureOut">
              <a:rPr lang="en-US" smtClean="0"/>
              <a:pPr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DDC1-457F-F34C-BECC-02E82CB09F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484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D86B4-723C-FD4E-855D-410501E725C4}" type="datetimeFigureOut">
              <a:rPr lang="en-US" smtClean="0"/>
              <a:pPr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DDC1-457F-F34C-BECC-02E82CB09F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496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D86B4-723C-FD4E-855D-410501E725C4}" type="datetimeFigureOut">
              <a:rPr lang="en-US" smtClean="0"/>
              <a:pPr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DDC1-457F-F34C-BECC-02E82CB09F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452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D86B4-723C-FD4E-855D-410501E725C4}" type="datetimeFigureOut">
              <a:rPr lang="en-US" smtClean="0"/>
              <a:pPr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DDC1-457F-F34C-BECC-02E82CB09F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627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D86B4-723C-FD4E-855D-410501E725C4}" type="datetimeFigureOut">
              <a:rPr lang="en-US" smtClean="0"/>
              <a:pPr/>
              <a:t>5/20/19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DDC1-457F-F34C-BECC-02E82CB09F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903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D86B4-723C-FD4E-855D-410501E725C4}" type="datetimeFigureOut">
              <a:rPr lang="en-US" smtClean="0"/>
              <a:pPr/>
              <a:t>5/20/19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DDC1-457F-F34C-BECC-02E82CB09F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57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D86B4-723C-FD4E-855D-410501E725C4}" type="datetimeFigureOut">
              <a:rPr lang="en-US" smtClean="0"/>
              <a:pPr/>
              <a:t>5/20/19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DDC1-457F-F34C-BECC-02E82CB09F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078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D86B4-723C-FD4E-855D-410501E725C4}" type="datetimeFigureOut">
              <a:rPr lang="en-US" smtClean="0"/>
              <a:pPr/>
              <a:t>5/20/19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DDC1-457F-F34C-BECC-02E82CB09F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708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D86B4-723C-FD4E-855D-410501E725C4}" type="datetimeFigureOut">
              <a:rPr lang="en-US" smtClean="0"/>
              <a:pPr/>
              <a:t>5/20/19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DDC1-457F-F34C-BECC-02E82CB09F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97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D86B4-723C-FD4E-855D-410501E725C4}" type="datetimeFigureOut">
              <a:rPr lang="en-US" smtClean="0"/>
              <a:pPr/>
              <a:t>5/20/19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DDC1-457F-F34C-BECC-02E82CB09F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037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FD86B4-723C-FD4E-855D-410501E725C4}" type="datetimeFigureOut">
              <a:rPr lang="en-US" smtClean="0"/>
              <a:pPr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FDDC1-457F-F34C-BECC-02E82CB09F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968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BVFG7fd1H30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ulticians.org/thvv/borges.html" TargetMode="External"/><Relationship Id="rId2" Type="http://schemas.openxmlformats.org/officeDocument/2006/relationships/hyperlink" Target="http://www-groups.dcs.st-and.ac.uk/~history/Mathematicians/Wilkin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uhRNSO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654" y="123223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Data mining: Clustering</a:t>
            </a:r>
            <a:br>
              <a:rPr lang="en-US" dirty="0"/>
            </a:br>
            <a:r>
              <a:rPr lang="en-US" dirty="0"/>
              <a:t>How to let data tell you what sub-groups you have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07B714-A536-344F-BC1D-AB1E87E01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354" y="3033296"/>
            <a:ext cx="5715000" cy="177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33DCBB-97C8-2A41-9B9D-7303C4497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27" y="4503788"/>
            <a:ext cx="5313165" cy="5176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55AE96-DEBE-0A43-9CEC-4651551C9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456" y="108284"/>
            <a:ext cx="4419116" cy="36876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C79E82-639A-8C46-A6CB-1AF17204641D}"/>
              </a:ext>
            </a:extLst>
          </p:cNvPr>
          <p:cNvSpPr txBox="1"/>
          <p:nvPr/>
        </p:nvSpPr>
        <p:spPr>
          <a:xfrm>
            <a:off x="192505" y="108284"/>
            <a:ext cx="45395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Three dimensional </a:t>
            </a:r>
            <a:r>
              <a:rPr lang="da-DK" dirty="0" err="1"/>
              <a:t>euclician</a:t>
            </a:r>
            <a:r>
              <a:rPr lang="da-DK" dirty="0"/>
              <a:t> distance</a:t>
            </a:r>
          </a:p>
          <a:p>
            <a:r>
              <a:rPr lang="da-DK" dirty="0"/>
              <a:t>Imagine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have 3 </a:t>
            </a:r>
            <a:r>
              <a:rPr lang="da-DK" dirty="0" err="1"/>
              <a:t>tissue</a:t>
            </a:r>
            <a:r>
              <a:rPr lang="da-DK" dirty="0"/>
              <a:t>  (x, y, z)</a:t>
            </a:r>
          </a:p>
          <a:p>
            <a:r>
              <a:rPr lang="da-DK" dirty="0" err="1"/>
              <a:t>measurements</a:t>
            </a:r>
            <a:r>
              <a:rPr lang="da-DK" dirty="0"/>
              <a:t> for </a:t>
            </a:r>
            <a:r>
              <a:rPr lang="da-DK" dirty="0" err="1"/>
              <a:t>two</a:t>
            </a:r>
            <a:r>
              <a:rPr lang="da-DK" dirty="0"/>
              <a:t> genes</a:t>
            </a:r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This just </a:t>
            </a:r>
            <a:r>
              <a:rPr lang="da-DK" dirty="0" err="1"/>
              <a:t>expands</a:t>
            </a:r>
            <a:r>
              <a:rPr lang="da-DK" dirty="0"/>
              <a:t> the </a:t>
            </a:r>
            <a:r>
              <a:rPr lang="da-DK" dirty="0" err="1"/>
              <a:t>math</a:t>
            </a:r>
            <a:r>
              <a:rPr lang="da-DK" dirty="0"/>
              <a:t> with an </a:t>
            </a:r>
            <a:r>
              <a:rPr lang="da-DK" dirty="0" err="1"/>
              <a:t>extra</a:t>
            </a:r>
            <a:r>
              <a:rPr lang="da-DK" dirty="0"/>
              <a:t> term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51CA6F-7882-4E43-9C14-68B746D96451}"/>
              </a:ext>
            </a:extLst>
          </p:cNvPr>
          <p:cNvSpPr txBox="1"/>
          <p:nvPr/>
        </p:nvSpPr>
        <p:spPr>
          <a:xfrm>
            <a:off x="628827" y="5319470"/>
            <a:ext cx="64945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And so </a:t>
            </a:r>
            <a:r>
              <a:rPr lang="da-DK" dirty="0" err="1"/>
              <a:t>forth</a:t>
            </a:r>
            <a:r>
              <a:rPr lang="da-DK" dirty="0"/>
              <a:t>. It is </a:t>
            </a:r>
            <a:r>
              <a:rPr lang="da-DK" dirty="0" err="1"/>
              <a:t>possible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as </a:t>
            </a:r>
            <a:r>
              <a:rPr lang="da-DK" dirty="0" err="1"/>
              <a:t>many</a:t>
            </a:r>
            <a:r>
              <a:rPr lang="da-DK" dirty="0"/>
              <a:t> dimensions as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want</a:t>
            </a:r>
            <a:r>
              <a:rPr lang="da-DK" dirty="0"/>
              <a:t>, </a:t>
            </a:r>
          </a:p>
          <a:p>
            <a:r>
              <a:rPr lang="da-DK" dirty="0"/>
              <a:t>but it is </a:t>
            </a:r>
            <a:r>
              <a:rPr lang="da-DK" dirty="0" err="1"/>
              <a:t>hard</a:t>
            </a:r>
            <a:r>
              <a:rPr lang="da-DK" dirty="0"/>
              <a:t> to </a:t>
            </a:r>
            <a:r>
              <a:rPr lang="da-DK" dirty="0" err="1"/>
              <a:t>visualize</a:t>
            </a:r>
            <a:r>
              <a:rPr lang="da-DK" dirty="0"/>
              <a:t> </a:t>
            </a:r>
            <a:r>
              <a:rPr lang="da-DK" dirty="0" err="1"/>
              <a:t>after</a:t>
            </a:r>
            <a:r>
              <a:rPr lang="da-DK" dirty="0"/>
              <a:t> 3</a:t>
            </a:r>
          </a:p>
          <a:p>
            <a:endParaRPr lang="da-DK" dirty="0"/>
          </a:p>
          <a:p>
            <a:r>
              <a:rPr lang="da-DK" dirty="0"/>
              <a:t>If </a:t>
            </a:r>
            <a:r>
              <a:rPr lang="da-DK" dirty="0" err="1"/>
              <a:t>we</a:t>
            </a:r>
            <a:r>
              <a:rPr lang="da-DK" dirty="0"/>
              <a:t> have </a:t>
            </a:r>
            <a:r>
              <a:rPr lang="da-DK" dirty="0" err="1"/>
              <a:t>four</a:t>
            </a:r>
            <a:r>
              <a:rPr lang="da-DK" dirty="0"/>
              <a:t> </a:t>
            </a:r>
            <a:r>
              <a:rPr lang="da-DK" dirty="0" err="1"/>
              <a:t>tissues</a:t>
            </a:r>
            <a:r>
              <a:rPr lang="da-DK" dirty="0"/>
              <a:t>, it </a:t>
            </a:r>
            <a:r>
              <a:rPr lang="da-DK" dirty="0" err="1"/>
              <a:t>would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a </a:t>
            </a:r>
            <a:r>
              <a:rPr lang="da-DK" dirty="0" err="1"/>
              <a:t>four</a:t>
            </a:r>
            <a:r>
              <a:rPr lang="da-DK" dirty="0"/>
              <a:t>-dimensional </a:t>
            </a:r>
            <a:r>
              <a:rPr lang="da-DK" dirty="0" err="1"/>
              <a:t>space</a:t>
            </a:r>
            <a:endParaRPr lang="da-DK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A0DA419-3212-5245-9D10-1CDD0A285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827" y="3563197"/>
            <a:ext cx="3893747" cy="5173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2459753-D61C-C342-91F9-69AB2383FE0B}"/>
              </a:ext>
            </a:extLst>
          </p:cNvPr>
          <p:cNvSpPr txBox="1"/>
          <p:nvPr/>
        </p:nvSpPr>
        <p:spPr>
          <a:xfrm>
            <a:off x="628827" y="2947737"/>
            <a:ext cx="1697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Two</a:t>
            </a:r>
            <a:r>
              <a:rPr lang="da-DK" dirty="0"/>
              <a:t> dimensions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37F67E-DA2B-FC40-89BB-A7AD7FA84022}"/>
              </a:ext>
            </a:extLst>
          </p:cNvPr>
          <p:cNvSpPr txBox="1"/>
          <p:nvPr/>
        </p:nvSpPr>
        <p:spPr>
          <a:xfrm>
            <a:off x="628827" y="4114800"/>
            <a:ext cx="1904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Three  dimensions</a:t>
            </a:r>
          </a:p>
        </p:txBody>
      </p:sp>
    </p:spTree>
    <p:extLst>
      <p:ext uri="{BB962C8B-B14F-4D97-AF65-F5344CB8AC3E}">
        <p14:creationId xmlns:p14="http://schemas.microsoft.com/office/powerpoint/2010/main" val="3095968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Euclian</a:t>
            </a:r>
            <a:r>
              <a:rPr lang="en-US" dirty="0"/>
              <a:t> distance in R -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Say that we have three tissue measurements for four genes</a:t>
            </a:r>
          </a:p>
          <a:p>
            <a:r>
              <a:rPr lang="en-US" dirty="0"/>
              <a:t>This can be described by four vectors of size 3 in a matrix</a:t>
            </a:r>
          </a:p>
        </p:txBody>
      </p:sp>
    </p:spTree>
    <p:extLst>
      <p:ext uri="{BB962C8B-B14F-4D97-AF65-F5344CB8AC3E}">
        <p14:creationId xmlns:p14="http://schemas.microsoft.com/office/powerpoint/2010/main" val="2947204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1C5D7F-7B10-934C-AA2B-190D5F385351}"/>
              </a:ext>
            </a:extLst>
          </p:cNvPr>
          <p:cNvSpPr/>
          <p:nvPr/>
        </p:nvSpPr>
        <p:spPr>
          <a:xfrm>
            <a:off x="733926" y="542291"/>
            <a:ext cx="772427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tissue_matrix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&lt;- matrix(c( 10, 10, 10, 10.1, 10.1, 10.1, 13, 13, 13, 8, 15, 7 ), </a:t>
            </a:r>
          </a:p>
          <a:p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=4, </a:t>
            </a:r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byrow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=T, </a:t>
            </a:r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dimnames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=list(</a:t>
            </a:r>
          </a:p>
          <a:p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c("gene1", "gene2", "gene3", "gene4"), </a:t>
            </a:r>
          </a:p>
          <a:p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c("adipose", "</a:t>
            </a:r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brain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cortex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"))) </a:t>
            </a:r>
          </a:p>
          <a:p>
            <a:endParaRPr lang="da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tissue_matrix</a:t>
            </a:r>
            <a:endParaRPr lang="da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a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	adipose </a:t>
            </a:r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brain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cortex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gene1 10.0 10.0 10.0 </a:t>
            </a:r>
          </a:p>
          <a:p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gene2 10.1 10.1 10.1 </a:t>
            </a:r>
          </a:p>
          <a:p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gene3 13.0 13.0 13.0 </a:t>
            </a:r>
          </a:p>
          <a:p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gene4  8.0 15.0  7.0</a:t>
            </a:r>
          </a:p>
        </p:txBody>
      </p:sp>
    </p:spTree>
    <p:extLst>
      <p:ext uri="{BB962C8B-B14F-4D97-AF65-F5344CB8AC3E}">
        <p14:creationId xmlns:p14="http://schemas.microsoft.com/office/powerpoint/2010/main" val="3336622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C9995E-E854-1249-A1C1-554304FF9153}"/>
              </a:ext>
            </a:extLst>
          </p:cNvPr>
          <p:cNvSpPr/>
          <p:nvPr/>
        </p:nvSpPr>
        <p:spPr>
          <a:xfrm>
            <a:off x="752594" y="428944"/>
            <a:ext cx="70560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 can view these 4 vectors as coordinates in a three-dimensional space </a:t>
            </a:r>
          </a:p>
          <a:p>
            <a:r>
              <a:rPr lang="en-US" dirty="0"/>
              <a:t>(because, we have three tissues)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CF5F04-2DCA-C646-A9CB-DBB9222FA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5275"/>
            <a:ext cx="6742743" cy="51812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09DAA2-ED2C-2A4E-95D8-AB54E649945A}"/>
              </a:ext>
            </a:extLst>
          </p:cNvPr>
          <p:cNvSpPr/>
          <p:nvPr/>
        </p:nvSpPr>
        <p:spPr>
          <a:xfrm>
            <a:off x="6343268" y="3701883"/>
            <a:ext cx="2488310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For once, a 3d chart </a:t>
            </a:r>
          </a:p>
          <a:p>
            <a:r>
              <a:rPr lang="en-US" dirty="0"/>
              <a:t>actually makes sense</a:t>
            </a:r>
          </a:p>
          <a:p>
            <a:endParaRPr lang="en-US" dirty="0"/>
          </a:p>
          <a:p>
            <a:r>
              <a:rPr lang="en-US" dirty="0"/>
              <a:t>This is actually rotatable</a:t>
            </a:r>
          </a:p>
          <a:p>
            <a:endParaRPr lang="en-US" dirty="0"/>
          </a:p>
          <a:p>
            <a:r>
              <a:rPr lang="en-US" dirty="0"/>
              <a:t>Let me know if you want</a:t>
            </a:r>
          </a:p>
          <a:p>
            <a:r>
              <a:rPr lang="en-US" dirty="0"/>
              <a:t>to see the R code</a:t>
            </a:r>
          </a:p>
        </p:txBody>
      </p:sp>
    </p:spTree>
    <p:extLst>
      <p:ext uri="{BB962C8B-B14F-4D97-AF65-F5344CB8AC3E}">
        <p14:creationId xmlns:p14="http://schemas.microsoft.com/office/powerpoint/2010/main" val="2882640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7051BA-C338-EE4C-87B1-DB0CD7D94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4030" y="528792"/>
            <a:ext cx="6388273" cy="4908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37C268-7651-1744-9C2B-1AEC51297D5D}"/>
              </a:ext>
            </a:extLst>
          </p:cNvPr>
          <p:cNvSpPr txBox="1"/>
          <p:nvPr/>
        </p:nvSpPr>
        <p:spPr>
          <a:xfrm>
            <a:off x="5274890" y="1552073"/>
            <a:ext cx="33998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It is intuitive </a:t>
            </a:r>
            <a:r>
              <a:rPr lang="da-DK" dirty="0" err="1"/>
              <a:t>that</a:t>
            </a:r>
            <a:r>
              <a:rPr lang="da-DK" dirty="0"/>
              <a:t> genes 1 and 2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very</a:t>
            </a:r>
            <a:r>
              <a:rPr lang="da-DK" dirty="0"/>
              <a:t> </a:t>
            </a:r>
            <a:r>
              <a:rPr lang="da-DK" dirty="0" err="1"/>
              <a:t>similar</a:t>
            </a:r>
            <a:r>
              <a:rPr lang="da-DK" dirty="0"/>
              <a:t> and genes 3 and 4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different</a:t>
            </a:r>
            <a:r>
              <a:rPr lang="da-DK" dirty="0"/>
              <a:t> from </a:t>
            </a:r>
            <a:r>
              <a:rPr lang="da-DK" dirty="0" err="1"/>
              <a:t>any</a:t>
            </a:r>
            <a:r>
              <a:rPr lang="da-DK" dirty="0"/>
              <a:t> </a:t>
            </a:r>
            <a:r>
              <a:rPr lang="da-DK" dirty="0" err="1"/>
              <a:t>other</a:t>
            </a:r>
            <a:r>
              <a:rPr lang="da-DK" dirty="0"/>
              <a:t> genes</a:t>
            </a:r>
          </a:p>
          <a:p>
            <a:endParaRPr lang="da-DK" dirty="0"/>
          </a:p>
          <a:p>
            <a:r>
              <a:rPr lang="da-DK" dirty="0" err="1"/>
              <a:t>another</a:t>
            </a:r>
            <a:r>
              <a:rPr lang="da-DK" dirty="0"/>
              <a:t> </a:t>
            </a:r>
            <a:r>
              <a:rPr lang="da-DK" dirty="0" err="1"/>
              <a:t>way</a:t>
            </a:r>
            <a:r>
              <a:rPr lang="da-DK" dirty="0"/>
              <a:t> of viewing </a:t>
            </a:r>
            <a:r>
              <a:rPr lang="da-DK" dirty="0" err="1"/>
              <a:t>this</a:t>
            </a:r>
            <a:r>
              <a:rPr lang="da-DK" dirty="0"/>
              <a:t> is </a:t>
            </a:r>
            <a:r>
              <a:rPr lang="da-DK" dirty="0" err="1"/>
              <a:t>that</a:t>
            </a:r>
            <a:r>
              <a:rPr lang="da-DK" dirty="0"/>
              <a:t> genes 1 and 2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very</a:t>
            </a:r>
            <a:r>
              <a:rPr lang="da-DK" dirty="0"/>
              <a:t> </a:t>
            </a:r>
            <a:r>
              <a:rPr lang="da-DK" dirty="0" err="1"/>
              <a:t>close</a:t>
            </a:r>
            <a:r>
              <a:rPr lang="da-DK" dirty="0"/>
              <a:t> in 3d </a:t>
            </a:r>
            <a:r>
              <a:rPr lang="da-DK" dirty="0" err="1"/>
              <a:t>space</a:t>
            </a:r>
            <a:endParaRPr lang="da-DK" dirty="0"/>
          </a:p>
          <a:p>
            <a:endParaRPr lang="da-DK" dirty="0"/>
          </a:p>
          <a:p>
            <a:r>
              <a:rPr lang="da-DK" dirty="0"/>
              <a:t>Can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quantify</a:t>
            </a:r>
            <a:r>
              <a:rPr lang="da-DK" dirty="0"/>
              <a:t> it? Yes, by </a:t>
            </a:r>
            <a:r>
              <a:rPr lang="da-DK" dirty="0" err="1"/>
              <a:t>Eucluidian</a:t>
            </a:r>
            <a:r>
              <a:rPr lang="da-DK" dirty="0"/>
              <a:t> distance</a:t>
            </a:r>
          </a:p>
        </p:txBody>
      </p:sp>
    </p:spTree>
    <p:extLst>
      <p:ext uri="{BB962C8B-B14F-4D97-AF65-F5344CB8AC3E}">
        <p14:creationId xmlns:p14="http://schemas.microsoft.com/office/powerpoint/2010/main" val="1235118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DC4500-81DE-D74B-96F4-0F9ADAB33C72}"/>
              </a:ext>
            </a:extLst>
          </p:cNvPr>
          <p:cNvSpPr txBox="1"/>
          <p:nvPr/>
        </p:nvSpPr>
        <p:spPr>
          <a:xfrm>
            <a:off x="1130968" y="878305"/>
            <a:ext cx="594951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calculates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pairwise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euclidian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 distance </a:t>
            </a:r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all </a:t>
            </a:r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rows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 in matrices. </a:t>
            </a:r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Which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exactly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want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endParaRPr lang="da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a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tissue_matrix</a:t>
            </a:r>
            <a:endParaRPr lang="da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	adipose </a:t>
            </a:r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brain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cortex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gene1 10.0 10.0 10.0 </a:t>
            </a:r>
          </a:p>
          <a:p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gene2 10.1 10.1 10.1 </a:t>
            </a:r>
          </a:p>
          <a:p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gene3 13.0 13.0 13.0 </a:t>
            </a:r>
          </a:p>
          <a:p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gene4  8.0 15.0  7.0</a:t>
            </a:r>
          </a:p>
          <a:p>
            <a:endParaRPr lang="da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tissue_matrix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			gene1 		gene2 		gene3 </a:t>
            </a:r>
          </a:p>
          <a:p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gene2 0.1732051 </a:t>
            </a:r>
          </a:p>
          <a:p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gene3 5.1961524 5.0229473 </a:t>
            </a:r>
          </a:p>
          <a:p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gene4 6.1644140 6.1668468 8.0622577</a:t>
            </a:r>
          </a:p>
        </p:txBody>
      </p:sp>
    </p:spTree>
    <p:extLst>
      <p:ext uri="{BB962C8B-B14F-4D97-AF65-F5344CB8AC3E}">
        <p14:creationId xmlns:p14="http://schemas.microsoft.com/office/powerpoint/2010/main" val="2518581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9F96E3-31F6-C94C-9CD5-4EB4A8B92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9672" y="673171"/>
            <a:ext cx="6388273" cy="49088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E288EA-6BAF-2645-A798-D23B6E2BA61D}"/>
              </a:ext>
            </a:extLst>
          </p:cNvPr>
          <p:cNvSpPr/>
          <p:nvPr/>
        </p:nvSpPr>
        <p:spPr>
          <a:xfrm>
            <a:off x="4018547" y="1732598"/>
            <a:ext cx="589547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tissue_matrix</a:t>
            </a:r>
            <a:endParaRPr lang="da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	adipose </a:t>
            </a:r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brain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cortex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gene1 10.0 10.0 10.0 </a:t>
            </a:r>
          </a:p>
          <a:p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gene2 10.1 10.1 10.1 </a:t>
            </a:r>
          </a:p>
          <a:p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gene3 13.0 13.0 13.0 </a:t>
            </a:r>
          </a:p>
          <a:p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gene4  8.0 15.0  7.0</a:t>
            </a:r>
          </a:p>
          <a:p>
            <a:endParaRPr lang="da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tissue_matrix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			gene1 		gene2 		gene3 </a:t>
            </a:r>
          </a:p>
          <a:p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gene2 0.1732051 </a:t>
            </a:r>
          </a:p>
          <a:p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gene3 5.1961524 5.0229473 </a:t>
            </a:r>
          </a:p>
          <a:p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gene4 6.1644140 6.1668468 8.0622577</a:t>
            </a:r>
          </a:p>
        </p:txBody>
      </p:sp>
    </p:spTree>
    <p:extLst>
      <p:ext uri="{BB962C8B-B14F-4D97-AF65-F5344CB8AC3E}">
        <p14:creationId xmlns:p14="http://schemas.microsoft.com/office/powerpoint/2010/main" val="2757632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DCDACF-9AF5-B84A-9FF7-30E97C8E3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354" y="3958389"/>
            <a:ext cx="4445000" cy="2743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95F4807-4F36-734B-BC66-8861EE5F2B14}"/>
              </a:ext>
            </a:extLst>
          </p:cNvPr>
          <p:cNvSpPr/>
          <p:nvPr/>
        </p:nvSpPr>
        <p:spPr>
          <a:xfrm>
            <a:off x="5651500" y="218853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tissue_matrix</a:t>
            </a:r>
            <a:endParaRPr lang="da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	adipose </a:t>
            </a:r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brain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cortex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gene1 10.0 10.0 10.0 </a:t>
            </a:r>
          </a:p>
          <a:p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gene2 10.1 10.1 10.1 </a:t>
            </a:r>
          </a:p>
          <a:p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gene3 13.0 13.0 13.0 </a:t>
            </a:r>
          </a:p>
          <a:p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gene4  8.0 15.0  7.0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BC2DA6-1420-ED4D-BC4C-3D1EED25CF60}"/>
              </a:ext>
            </a:extLst>
          </p:cNvPr>
          <p:cNvSpPr/>
          <p:nvPr/>
        </p:nvSpPr>
        <p:spPr>
          <a:xfrm>
            <a:off x="200527" y="21885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also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 plot the gene </a:t>
            </a:r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expression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 as a line plot – so </a:t>
            </a:r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 gene </a:t>
            </a:r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becomes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 a line </a:t>
            </a:r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rather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than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dot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2CE79D-C2D0-5A43-89B7-6AD793393087}"/>
              </a:ext>
            </a:extLst>
          </p:cNvPr>
          <p:cNvSpPr txBox="1"/>
          <p:nvPr/>
        </p:nvSpPr>
        <p:spPr>
          <a:xfrm>
            <a:off x="200527" y="1811622"/>
            <a:ext cx="75798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as_tibble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tissue_matrix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mutate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gene.id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row.names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tissue_matrix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)) %&gt;% </a:t>
            </a:r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gather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tissue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", -</a:t>
            </a:r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gene.id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)%&gt;%</a:t>
            </a:r>
          </a:p>
          <a:p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(aes(y=</a:t>
            </a:r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, x=</a:t>
            </a:r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tissue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gene.id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gene.id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))+ </a:t>
            </a:r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()+</a:t>
            </a:r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theme_bw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C81CA3-7FAC-7347-A73D-A51D5195E948}"/>
              </a:ext>
            </a:extLst>
          </p:cNvPr>
          <p:cNvSpPr/>
          <p:nvPr/>
        </p:nvSpPr>
        <p:spPr>
          <a:xfrm>
            <a:off x="5755106" y="3958389"/>
            <a:ext cx="27512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The same pattern </a:t>
            </a:r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comes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 up </a:t>
            </a:r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again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, but in </a:t>
            </a:r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another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way</a:t>
            </a:r>
            <a:endParaRPr lang="da-DK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144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497810-86C7-694C-8A63-62E9901B5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7527" y="-144379"/>
            <a:ext cx="5511452" cy="42351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2A858A-9012-D645-821E-FE726E3415C7}"/>
              </a:ext>
            </a:extLst>
          </p:cNvPr>
          <p:cNvSpPr/>
          <p:nvPr/>
        </p:nvSpPr>
        <p:spPr>
          <a:xfrm>
            <a:off x="4078706" y="2396840"/>
            <a:ext cx="50652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tissue_matrix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			gene1 		gene2 		gene3 </a:t>
            </a:r>
          </a:p>
          <a:p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gene2 0.1732051 </a:t>
            </a:r>
          </a:p>
          <a:p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gene3 5.1961524 5.0229473 </a:t>
            </a:r>
          </a:p>
          <a:p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gene4 6.1644140 6.1668468 8.0622577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B50BDA-D245-E04C-90CD-5163B2820940}"/>
              </a:ext>
            </a:extLst>
          </p:cNvPr>
          <p:cNvSpPr txBox="1"/>
          <p:nvPr/>
        </p:nvSpPr>
        <p:spPr>
          <a:xfrm>
            <a:off x="4379495" y="1435071"/>
            <a:ext cx="415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So, the distance </a:t>
            </a:r>
            <a:r>
              <a:rPr lang="da-DK" dirty="0" err="1"/>
              <a:t>measurement</a:t>
            </a:r>
            <a:r>
              <a:rPr lang="da-DK" dirty="0"/>
              <a:t> is </a:t>
            </a:r>
            <a:r>
              <a:rPr lang="da-DK" dirty="0" err="1"/>
              <a:t>useful</a:t>
            </a:r>
            <a:r>
              <a:rPr lang="da-DK" dirty="0"/>
              <a:t> to </a:t>
            </a:r>
          </a:p>
          <a:p>
            <a:r>
              <a:rPr lang="da-DK" dirty="0" err="1"/>
              <a:t>quantify</a:t>
            </a:r>
            <a:r>
              <a:rPr lang="da-DK" dirty="0"/>
              <a:t> </a:t>
            </a:r>
            <a:r>
              <a:rPr lang="da-DK" dirty="0" err="1"/>
              <a:t>these</a:t>
            </a:r>
            <a:r>
              <a:rPr lang="da-DK" dirty="0"/>
              <a:t> </a:t>
            </a:r>
            <a:r>
              <a:rPr lang="da-DK" dirty="0" err="1"/>
              <a:t>relationships</a:t>
            </a:r>
            <a:endParaRPr lang="da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247BD6-69BC-8147-9283-7ABD55D5B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4406175"/>
            <a:ext cx="4445000" cy="27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715AED-DF36-8D4F-AF1B-4E9F7C5F9673}"/>
              </a:ext>
            </a:extLst>
          </p:cNvPr>
          <p:cNvSpPr txBox="1"/>
          <p:nvPr/>
        </p:nvSpPr>
        <p:spPr>
          <a:xfrm>
            <a:off x="4908885" y="4854445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/>
              <a:t>Wehn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get</a:t>
            </a:r>
            <a:r>
              <a:rPr lang="da-DK" dirty="0"/>
              <a:t> more </a:t>
            </a:r>
            <a:r>
              <a:rPr lang="da-DK" dirty="0" err="1"/>
              <a:t>than</a:t>
            </a:r>
            <a:r>
              <a:rPr lang="da-DK" dirty="0"/>
              <a:t> 4 </a:t>
            </a:r>
            <a:r>
              <a:rPr lang="da-DK" dirty="0" err="1"/>
              <a:t>tissues</a:t>
            </a:r>
            <a:r>
              <a:rPr lang="da-DK" dirty="0"/>
              <a:t>,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cannot</a:t>
            </a:r>
            <a:r>
              <a:rPr lang="da-DK" dirty="0"/>
              <a:t> </a:t>
            </a:r>
            <a:r>
              <a:rPr lang="da-DK" dirty="0" err="1"/>
              <a:t>visualize</a:t>
            </a:r>
            <a:r>
              <a:rPr lang="da-DK" dirty="0"/>
              <a:t> the points </a:t>
            </a:r>
            <a:r>
              <a:rPr lang="da-DK" dirty="0" err="1"/>
              <a:t>anymore</a:t>
            </a:r>
            <a:r>
              <a:rPr lang="da-DK" dirty="0"/>
              <a:t>, but the line plot </a:t>
            </a:r>
            <a:r>
              <a:rPr lang="da-DK" dirty="0" err="1"/>
              <a:t>wil</a:t>
            </a:r>
            <a:r>
              <a:rPr lang="da-DK" dirty="0"/>
              <a:t> </a:t>
            </a:r>
            <a:r>
              <a:rPr lang="da-DK" dirty="0" err="1"/>
              <a:t>work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40941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distance measures – just an orientation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Manhattan distance – walk in blocks instead of diagonals</a:t>
            </a:r>
          </a:p>
          <a:p>
            <a:r>
              <a:rPr lang="en-US" dirty="0"/>
              <a:t>Maximal – the largest difference at any pair of points</a:t>
            </a:r>
          </a:p>
          <a:p>
            <a:r>
              <a:rPr lang="en-US" dirty="0"/>
              <a:t>Identity, or edit distance – only makes sense if you compare words or sequences</a:t>
            </a:r>
          </a:p>
          <a:p>
            <a:r>
              <a:rPr lang="en-US" dirty="0"/>
              <a:t>1- R</a:t>
            </a:r>
            <a:r>
              <a:rPr lang="en-US" baseline="30000" dirty="0"/>
              <a:t>2</a:t>
            </a:r>
            <a:r>
              <a:rPr lang="en-US" dirty="0"/>
              <a:t> (Pearson) – based on correlation </a:t>
            </a:r>
          </a:p>
        </p:txBody>
      </p:sp>
    </p:spTree>
    <p:extLst>
      <p:ext uri="{BB962C8B-B14F-4D97-AF65-F5344CB8AC3E}">
        <p14:creationId xmlns:p14="http://schemas.microsoft.com/office/powerpoint/2010/main" val="3197263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Clustering methods, and much of expression methods, like to use matrices, which is different from the </a:t>
            </a:r>
            <a:r>
              <a:rPr lang="en-US" dirty="0" err="1"/>
              <a:t>tidyverse</a:t>
            </a:r>
            <a:r>
              <a:rPr lang="en-US" dirty="0"/>
              <a:t> way of thinking about plots.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So, there we will walk quite a lot between base R and </a:t>
            </a:r>
            <a:r>
              <a:rPr lang="en-US" dirty="0" err="1"/>
              <a:t>tidyverse</a:t>
            </a:r>
            <a:r>
              <a:rPr lang="en-US" dirty="0"/>
              <a:t> R…</a:t>
            </a:r>
          </a:p>
        </p:txBody>
      </p:sp>
    </p:spTree>
    <p:extLst>
      <p:ext uri="{BB962C8B-B14F-4D97-AF65-F5344CB8AC3E}">
        <p14:creationId xmlns:p14="http://schemas.microsoft.com/office/powerpoint/2010/main" val="370380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example with 6 patients, with distances to each other</a:t>
            </a:r>
            <a:br>
              <a:rPr lang="en-US" dirty="0"/>
            </a:br>
            <a:r>
              <a:rPr lang="en-US" dirty="0"/>
              <a:t>How do we cluster these?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00" y="1778000"/>
            <a:ext cx="33782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89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2783"/>
            <a:ext cx="3378200" cy="330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9884" y="395604"/>
            <a:ext cx="32683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Centroid-based clustering</a:t>
            </a:r>
          </a:p>
          <a:p>
            <a:r>
              <a:rPr lang="en-US" sz="2000" dirty="0"/>
              <a:t>Fundamental idea is to create a “center” that  defines sub-groups</a:t>
            </a:r>
          </a:p>
          <a:p>
            <a:r>
              <a:rPr lang="en-US" sz="2000" dirty="0"/>
              <a:t>Example: k-means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25360" y="395604"/>
            <a:ext cx="32683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Hierarchical clustering</a:t>
            </a:r>
          </a:p>
          <a:p>
            <a:r>
              <a:rPr lang="en-US" sz="2000" dirty="0"/>
              <a:t>We build a tree that connects all the nodes, where similar nodes will be in sub-trees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90" y="2295071"/>
            <a:ext cx="4649581" cy="3704092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624519" y="2007036"/>
            <a:ext cx="1394759" cy="1012047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321898" y="4116633"/>
            <a:ext cx="2056302" cy="188253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-734404" y="3915072"/>
            <a:ext cx="2056302" cy="188253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918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K-means is a method that is not hierarchical</a:t>
            </a:r>
          </a:p>
          <a:p>
            <a:r>
              <a:rPr lang="en-US" dirty="0"/>
              <a:t>It instead makes the “</a:t>
            </a:r>
            <a:r>
              <a:rPr lang="en-US" dirty="0" err="1"/>
              <a:t>k</a:t>
            </a:r>
            <a:r>
              <a:rPr lang="en-US" dirty="0"/>
              <a:t>” most “stable” clusters from the data, where we select “</a:t>
            </a:r>
            <a:r>
              <a:rPr lang="en-US" dirty="0" err="1"/>
              <a:t>k</a:t>
            </a:r>
            <a:r>
              <a:rPr lang="en-US" dirty="0"/>
              <a:t>”</a:t>
            </a:r>
          </a:p>
          <a:p>
            <a:r>
              <a:rPr lang="en-US" dirty="0"/>
              <a:t>It uses a random component – this means your results are not always the same. This is due to that finding the optimal solution is very expensive</a:t>
            </a:r>
          </a:p>
          <a:p>
            <a:pPr lvl="1"/>
            <a:r>
              <a:rPr lang="en-US" dirty="0"/>
              <a:t>So, it pays to run your script many times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445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88" y="465066"/>
            <a:ext cx="1574800" cy="152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833" y="290959"/>
            <a:ext cx="1765300" cy="152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307" y="290959"/>
            <a:ext cx="17653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6440" y="5114671"/>
            <a:ext cx="1765300" cy="1524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2390" y="2457973"/>
            <a:ext cx="25283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1 ) Randomly assign </a:t>
            </a:r>
            <a:r>
              <a:rPr lang="en-US" dirty="0" err="1"/>
              <a:t>k</a:t>
            </a:r>
            <a:endParaRPr lang="en-US" dirty="0"/>
          </a:p>
          <a:p>
            <a:r>
              <a:rPr lang="en-US" dirty="0"/>
              <a:t>start nodes. We will call </a:t>
            </a:r>
          </a:p>
          <a:p>
            <a:r>
              <a:rPr lang="en-US" dirty="0"/>
              <a:t>these the “means”</a:t>
            </a:r>
          </a:p>
          <a:p>
            <a:r>
              <a:rPr lang="en-US" dirty="0"/>
              <a:t>Here </a:t>
            </a:r>
            <a:r>
              <a:rPr lang="en-US" dirty="0" err="1"/>
              <a:t>k</a:t>
            </a:r>
            <a:r>
              <a:rPr lang="en-US" dirty="0"/>
              <a:t> is selected to be 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93171" y="2457973"/>
            <a:ext cx="2316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2 ) Assign clusters, </a:t>
            </a:r>
          </a:p>
          <a:p>
            <a:r>
              <a:rPr lang="en-US" dirty="0"/>
              <a:t>based on closest mean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33958" y="2457973"/>
            <a:ext cx="31337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3) Update means: </a:t>
            </a:r>
          </a:p>
          <a:p>
            <a:r>
              <a:rPr lang="en-US" dirty="0"/>
              <a:t>For each cluster, figure </a:t>
            </a:r>
          </a:p>
          <a:p>
            <a:r>
              <a:rPr lang="en-US" dirty="0"/>
              <a:t>out the “</a:t>
            </a:r>
            <a:r>
              <a:rPr lang="en-US" dirty="0" err="1"/>
              <a:t>centroid</a:t>
            </a:r>
            <a:r>
              <a:rPr lang="en-US" dirty="0"/>
              <a:t>” – the center </a:t>
            </a:r>
          </a:p>
          <a:p>
            <a:r>
              <a:rPr lang="en-US" dirty="0"/>
              <a:t>of the current cluster. This will </a:t>
            </a:r>
          </a:p>
          <a:p>
            <a:r>
              <a:rPr lang="en-US" dirty="0"/>
              <a:t>be the new “mean”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93171" y="4062056"/>
            <a:ext cx="304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4) Redo 2-3 until clusters do not change anymore</a:t>
            </a:r>
          </a:p>
        </p:txBody>
      </p:sp>
      <p:sp>
        <p:nvSpPr>
          <p:cNvPr id="2" name="Rectangle 1"/>
          <p:cNvSpPr/>
          <p:nvPr/>
        </p:nvSpPr>
        <p:spPr>
          <a:xfrm>
            <a:off x="5659641" y="511545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In action example:</a:t>
            </a:r>
            <a:endParaRPr lang="en-US" dirty="0">
              <a:hlinkClick r:id="rId6"/>
            </a:endParaRPr>
          </a:p>
          <a:p>
            <a:r>
              <a:rPr lang="en-US" dirty="0">
                <a:hlinkClick r:id="rId6"/>
              </a:rPr>
              <a:t>https://www.youtube.com/watch?v=BVFG7fd1H30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825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try k-means on some patient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part I:  k-means part of the clustering tutorial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744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k-means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How do we select a good k?</a:t>
            </a:r>
          </a:p>
          <a:p>
            <a:pPr lvl="1"/>
            <a:r>
              <a:rPr lang="en-US" dirty="0"/>
              <a:t>Some mathematical ways of doing it (% explained variance, and more – not part of this course)</a:t>
            </a:r>
          </a:p>
          <a:p>
            <a:pPr lvl="1"/>
            <a:r>
              <a:rPr lang="en-US" dirty="0"/>
              <a:t>Biological checks – do these clusters make any sense at all</a:t>
            </a:r>
          </a:p>
          <a:p>
            <a:pPr lvl="1"/>
            <a:r>
              <a:rPr lang="en-US" dirty="0"/>
              <a:t>Practicality – you often want ~4-10 clusters, not 100</a:t>
            </a:r>
          </a:p>
          <a:p>
            <a:r>
              <a:rPr lang="en-US" dirty="0"/>
              <a:t>Random component</a:t>
            </a:r>
          </a:p>
          <a:p>
            <a:r>
              <a:rPr lang="en-US" dirty="0"/>
              <a:t>Slow for large datasets (there are faster variants) </a:t>
            </a:r>
          </a:p>
        </p:txBody>
      </p:sp>
    </p:spTree>
    <p:extLst>
      <p:ext uri="{BB962C8B-B14F-4D97-AF65-F5344CB8AC3E}">
        <p14:creationId xmlns:p14="http://schemas.microsoft.com/office/powerpoint/2010/main" val="4165439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570514" cy="4525963"/>
          </a:xfrm>
        </p:spPr>
        <p:txBody>
          <a:bodyPr/>
          <a:lstStyle/>
          <a:p>
            <a:r>
              <a:rPr lang="en-US" dirty="0"/>
              <a:t>Take the two closest nodes</a:t>
            </a:r>
          </a:p>
          <a:p>
            <a:r>
              <a:rPr lang="en-US" dirty="0"/>
              <a:t>Merge them to a new node</a:t>
            </a:r>
          </a:p>
          <a:p>
            <a:r>
              <a:rPr lang="en-US" dirty="0"/>
              <a:t>Redo until you have one node left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290" y="2295071"/>
            <a:ext cx="4649581" cy="370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897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 to business: building trees/</a:t>
            </a:r>
            <a:r>
              <a:rPr lang="en-US" dirty="0" err="1"/>
              <a:t>dendrograms</a:t>
            </a:r>
            <a:r>
              <a:rPr lang="en-US" dirty="0"/>
              <a:t> by clustering stuff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So, we have selected a way to say how close A and B and C are to each other.</a:t>
            </a:r>
          </a:p>
          <a:p>
            <a:r>
              <a:rPr lang="en-US" dirty="0"/>
              <a:t>How to make a “tree”?</a:t>
            </a:r>
          </a:p>
        </p:txBody>
      </p:sp>
    </p:spTree>
    <p:extLst>
      <p:ext uri="{BB962C8B-B14F-4D97-AF65-F5344CB8AC3E}">
        <p14:creationId xmlns:p14="http://schemas.microsoft.com/office/powerpoint/2010/main" val="23824593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Agglomerative hierarchical 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start with every gene in a separate cluster</a:t>
            </a:r>
          </a:p>
          <a:p>
            <a:r>
              <a:rPr lang="en-US" dirty="0"/>
              <a:t>We keep merging the most similar pairs of data points/clusters until we have one big cluster left</a:t>
            </a:r>
          </a:p>
          <a:p>
            <a:r>
              <a:rPr lang="en-US" dirty="0"/>
              <a:t>Merged points will make a new point – if we merge two points, these points will be “removed”</a:t>
            </a:r>
          </a:p>
          <a:p>
            <a:r>
              <a:rPr lang="en-US" dirty="0"/>
              <a:t>Continue until we only have a single point left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0333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make a tree we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1) Distances, all vs all – the output of is a </a:t>
            </a:r>
            <a:r>
              <a:rPr lang="en-US" dirty="0" err="1"/>
              <a:t>ew</a:t>
            </a:r>
            <a:r>
              <a:rPr lang="en-US" dirty="0"/>
              <a:t> matrix with all-vs-all distances of the columns of </a:t>
            </a:r>
            <a:r>
              <a:rPr lang="en-US" dirty="0" err="1"/>
              <a:t>my_matrix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my_distances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my_matrix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lang="en-US" dirty="0"/>
          </a:p>
          <a:p>
            <a:r>
              <a:rPr lang="en-US" dirty="0"/>
              <a:t>2) A method to construct and plot the hierarchical tree</a:t>
            </a:r>
          </a:p>
          <a:p>
            <a:pPr marL="457200" lvl="1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my_tree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hclust(my_distances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plot(my_tree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1419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Subgrouping and classification: Not in any way unique for genomics – classification and reduction methods basically defines natural science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66731"/>
            <a:ext cx="8229600" cy="4525963"/>
          </a:xfrm>
        </p:spPr>
        <p:txBody>
          <a:bodyPr>
            <a:normAutofit fontScale="47500" lnSpcReduction="20000"/>
          </a:bodyPr>
          <a:lstStyle/>
          <a:p>
            <a:pPr>
              <a:buNone/>
            </a:pPr>
            <a:r>
              <a:rPr lang="en-US" dirty="0"/>
              <a:t>In "The Analytical Language of </a:t>
            </a:r>
            <a:r>
              <a:rPr lang="en-US" dirty="0">
                <a:hlinkClick r:id="rId2" tooltip="new window: &#10;http://www-groups.dcs.st-and.ac.uk/~history/Mathematicians/Wilkins.html"/>
              </a:rPr>
              <a:t> John Wilkins</a:t>
            </a:r>
            <a:r>
              <a:rPr lang="en-US" dirty="0"/>
              <a:t>," </a:t>
            </a:r>
            <a:r>
              <a:rPr lang="en-US" dirty="0">
                <a:hlinkClick r:id="rId3" tooltip="How I learned &#10;from the master."/>
              </a:rPr>
              <a:t>Borges</a:t>
            </a:r>
            <a:r>
              <a:rPr lang="en-US" dirty="0"/>
              <a:t> describes 'a certain Chinese Encyclopedia,' the </a:t>
            </a:r>
            <a:r>
              <a:rPr lang="en-US" i="1" dirty="0"/>
              <a:t>Celestial Emporium of Benevolent Knowledge</a:t>
            </a:r>
            <a:r>
              <a:rPr lang="en-US" dirty="0"/>
              <a:t>, in which it is written that animals are divided into: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those that belong to the Emperor,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embalmed ones,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those that are trained,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suckling pigs,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mermaids,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fabulous ones,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stray dogs,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those included in the present classification,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those that tremble as if they were mad,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innumerable ones,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those drawn with a very fine camelhair brush,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others,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those that have just broken a flower vase,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those that from a long way off look like flies.</a:t>
            </a:r>
          </a:p>
          <a:p>
            <a:pPr>
              <a:buNone/>
            </a:pPr>
            <a:endParaRPr lang="en-US" sz="4842" dirty="0"/>
          </a:p>
          <a:p>
            <a:pPr>
              <a:buNone/>
            </a:pPr>
            <a:r>
              <a:rPr lang="en-US" sz="4842" dirty="0"/>
              <a:t>Are the entries here mutually exclusive?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885" y="3189653"/>
            <a:ext cx="3176115" cy="317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15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hclust</a:t>
            </a:r>
            <a:r>
              <a:rPr lang="en-US" dirty="0"/>
              <a:t>() or </a:t>
            </a:r>
            <a:r>
              <a:rPr lang="en-US" dirty="0" err="1"/>
              <a:t>agnes</a:t>
            </a:r>
            <a:r>
              <a:rPr lang="en-US" dirty="0"/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 can  cluster hierarchically with the </a:t>
            </a:r>
            <a:r>
              <a:rPr lang="en-US" dirty="0" err="1"/>
              <a:t>hclust</a:t>
            </a:r>
            <a:r>
              <a:rPr lang="en-US" dirty="0"/>
              <a:t> method (comes with R), or the more advanced </a:t>
            </a:r>
            <a:r>
              <a:rPr lang="en-US" dirty="0" err="1"/>
              <a:t>agnes</a:t>
            </a:r>
            <a:r>
              <a:rPr lang="en-US" dirty="0"/>
              <a:t>() method, in the cluster package</a:t>
            </a:r>
          </a:p>
          <a:p>
            <a:r>
              <a:rPr lang="en-US" dirty="0" err="1"/>
              <a:t>hclust</a:t>
            </a:r>
            <a:r>
              <a:rPr lang="en-US" dirty="0"/>
              <a:t>  requires a distance matrix as those we made before</a:t>
            </a:r>
          </a:p>
          <a:p>
            <a:r>
              <a:rPr lang="en-US" dirty="0" err="1"/>
              <a:t>agnes</a:t>
            </a:r>
            <a:r>
              <a:rPr lang="en-US" dirty="0"/>
              <a:t> can make its own from the data – either way goes</a:t>
            </a:r>
          </a:p>
          <a:p>
            <a:r>
              <a:rPr lang="en-US" dirty="0"/>
              <a:t>Can be as simple as saying</a:t>
            </a:r>
          </a:p>
          <a:p>
            <a:pPr>
              <a:buNone/>
            </a:pPr>
            <a:r>
              <a:rPr lang="en-US" dirty="0" err="1"/>
              <a:t>my_tree</a:t>
            </a:r>
            <a:r>
              <a:rPr lang="en-US" dirty="0"/>
              <a:t> &lt;- </a:t>
            </a:r>
            <a:r>
              <a:rPr lang="en-US" dirty="0" err="1"/>
              <a:t>hclust(my_distance_matrix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 err="1"/>
              <a:t>plot(my_tree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19882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from before, but as tree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7088F9-361C-AC4F-B52A-63596AFE6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222" y="2350396"/>
            <a:ext cx="4184746" cy="258258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069E2DD-D07A-F548-B191-E1279241CCCE}"/>
              </a:ext>
            </a:extLst>
          </p:cNvPr>
          <p:cNvSpPr/>
          <p:nvPr/>
        </p:nvSpPr>
        <p:spPr>
          <a:xfrm>
            <a:off x="204537" y="1933529"/>
            <a:ext cx="50292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tissue_matrix</a:t>
            </a:r>
            <a:endParaRPr lang="da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a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	adipose </a:t>
            </a:r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brain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cortex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gene1 10.0 10.0 10.0 </a:t>
            </a:r>
          </a:p>
          <a:p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gene2 10.1 10.1 10.1 </a:t>
            </a:r>
          </a:p>
          <a:p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gene3 13.0 13.0 13.0 </a:t>
            </a:r>
          </a:p>
          <a:p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gene4  8.0 15.0  7.0</a:t>
            </a:r>
          </a:p>
          <a:p>
            <a:endParaRPr lang="da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my_distances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tissue_matrix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my_tree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hclust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my_distances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my_tree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da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6747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Agglomeration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merge points? What is the distance to the “child” nodes?</a:t>
            </a:r>
          </a:p>
          <a:p>
            <a:r>
              <a:rPr lang="en-US" dirty="0"/>
              <a:t>How can we compare two merged points?</a:t>
            </a:r>
          </a:p>
          <a:p>
            <a:r>
              <a:rPr lang="en-US" dirty="0"/>
              <a:t>Three examples:</a:t>
            </a:r>
          </a:p>
          <a:p>
            <a:pPr lvl="1"/>
            <a:r>
              <a:rPr lang="en-US" dirty="0"/>
              <a:t>Single, complete and average linkage</a:t>
            </a:r>
          </a:p>
        </p:txBody>
      </p:sp>
    </p:spTree>
    <p:extLst>
      <p:ext uri="{BB962C8B-B14F-4D97-AF65-F5344CB8AC3E}">
        <p14:creationId xmlns:p14="http://schemas.microsoft.com/office/powerpoint/2010/main" val="580727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4666555" y="3431953"/>
            <a:ext cx="2424406" cy="226719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649822" y="3279553"/>
            <a:ext cx="2019683" cy="226719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linkage</a:t>
            </a:r>
          </a:p>
        </p:txBody>
      </p:sp>
      <p:sp>
        <p:nvSpPr>
          <p:cNvPr id="4" name="Rectangle 3"/>
          <p:cNvSpPr/>
          <p:nvPr/>
        </p:nvSpPr>
        <p:spPr>
          <a:xfrm>
            <a:off x="2125579" y="125584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distance between two merged points is the smallest of all the pair-wise distances, counting all the original data points inside each merged point</a:t>
            </a:r>
          </a:p>
        </p:txBody>
      </p:sp>
      <p:sp>
        <p:nvSpPr>
          <p:cNvPr id="17" name="Oval 16"/>
          <p:cNvSpPr/>
          <p:nvPr/>
        </p:nvSpPr>
        <p:spPr>
          <a:xfrm>
            <a:off x="1888346" y="3715679"/>
            <a:ext cx="477049" cy="47704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65395" y="4615713"/>
            <a:ext cx="477049" cy="47704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756319" y="3954203"/>
            <a:ext cx="477049" cy="47704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498024" y="4192728"/>
            <a:ext cx="477049" cy="47704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836287" y="4669777"/>
            <a:ext cx="477049" cy="47704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604201" y="4689991"/>
            <a:ext cx="477049" cy="47704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292108" y="3715679"/>
            <a:ext cx="477049" cy="47704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>
            <a:stCxn id="19" idx="6"/>
            <a:endCxn id="21" idx="2"/>
          </p:cNvCxnSpPr>
          <p:nvPr/>
        </p:nvCxnSpPr>
        <p:spPr>
          <a:xfrm>
            <a:off x="3233368" y="4192728"/>
            <a:ext cx="1602919" cy="7155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9019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66555" y="3431953"/>
            <a:ext cx="2424406" cy="226719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49822" y="3279553"/>
            <a:ext cx="2019683" cy="226719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11284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Complete linkage</a:t>
            </a:r>
          </a:p>
        </p:txBody>
      </p:sp>
      <p:sp>
        <p:nvSpPr>
          <p:cNvPr id="7" name="Rectangle 6"/>
          <p:cNvSpPr/>
          <p:nvPr/>
        </p:nvSpPr>
        <p:spPr>
          <a:xfrm>
            <a:off x="2125579" y="1255842"/>
            <a:ext cx="457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distance between two merged points is the LARGEST of all the pair-wise distances, counting all the original data points inside each merged point</a:t>
            </a:r>
          </a:p>
        </p:txBody>
      </p:sp>
      <p:sp>
        <p:nvSpPr>
          <p:cNvPr id="8" name="Oval 7"/>
          <p:cNvSpPr/>
          <p:nvPr/>
        </p:nvSpPr>
        <p:spPr>
          <a:xfrm>
            <a:off x="1888346" y="3715679"/>
            <a:ext cx="477049" cy="47704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365395" y="4615713"/>
            <a:ext cx="477049" cy="47704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56319" y="3954203"/>
            <a:ext cx="477049" cy="47704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498024" y="4192728"/>
            <a:ext cx="477049" cy="47704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836287" y="4669777"/>
            <a:ext cx="477049" cy="47704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604201" y="4689991"/>
            <a:ext cx="477049" cy="47704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292108" y="3715679"/>
            <a:ext cx="477049" cy="47704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>
            <a:stCxn id="8" idx="6"/>
            <a:endCxn id="14" idx="2"/>
          </p:cNvCxnSpPr>
          <p:nvPr/>
        </p:nvCxnSpPr>
        <p:spPr>
          <a:xfrm>
            <a:off x="2365395" y="3954204"/>
            <a:ext cx="3926713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84892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66555" y="3431953"/>
            <a:ext cx="2424406" cy="226719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49822" y="3279553"/>
            <a:ext cx="2019683" cy="226719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11284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Average linkage</a:t>
            </a:r>
          </a:p>
        </p:txBody>
      </p:sp>
      <p:sp>
        <p:nvSpPr>
          <p:cNvPr id="7" name="Rectangle 6"/>
          <p:cNvSpPr/>
          <p:nvPr/>
        </p:nvSpPr>
        <p:spPr>
          <a:xfrm>
            <a:off x="2125579" y="1255842"/>
            <a:ext cx="457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distance between two merged points is the MEAN of all the pair-wise distances, counting all the original data points inside each merged point</a:t>
            </a:r>
          </a:p>
        </p:txBody>
      </p:sp>
      <p:sp>
        <p:nvSpPr>
          <p:cNvPr id="8" name="Oval 7"/>
          <p:cNvSpPr/>
          <p:nvPr/>
        </p:nvSpPr>
        <p:spPr>
          <a:xfrm>
            <a:off x="1888346" y="3715679"/>
            <a:ext cx="477049" cy="47704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365395" y="4615713"/>
            <a:ext cx="477049" cy="47704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56319" y="3954203"/>
            <a:ext cx="477049" cy="47704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498024" y="4192728"/>
            <a:ext cx="477049" cy="47704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836287" y="4669777"/>
            <a:ext cx="477049" cy="47704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604201" y="4689991"/>
            <a:ext cx="477049" cy="47704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292108" y="3715679"/>
            <a:ext cx="477049" cy="47704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>
            <a:stCxn id="8" idx="6"/>
            <a:endCxn id="14" idx="2"/>
          </p:cNvCxnSpPr>
          <p:nvPr/>
        </p:nvCxnSpPr>
        <p:spPr>
          <a:xfrm>
            <a:off x="2365395" y="3954204"/>
            <a:ext cx="3926713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6"/>
            <a:endCxn id="11" idx="2"/>
          </p:cNvCxnSpPr>
          <p:nvPr/>
        </p:nvCxnSpPr>
        <p:spPr>
          <a:xfrm>
            <a:off x="2365395" y="3954204"/>
            <a:ext cx="3132629" cy="4770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8" idx="6"/>
            <a:endCxn id="13" idx="1"/>
          </p:cNvCxnSpPr>
          <p:nvPr/>
        </p:nvCxnSpPr>
        <p:spPr>
          <a:xfrm>
            <a:off x="2365395" y="3954204"/>
            <a:ext cx="3308668" cy="8056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6"/>
            <a:endCxn id="12" idx="2"/>
          </p:cNvCxnSpPr>
          <p:nvPr/>
        </p:nvCxnSpPr>
        <p:spPr>
          <a:xfrm>
            <a:off x="2365395" y="3954204"/>
            <a:ext cx="2470892" cy="9540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0" idx="6"/>
            <a:endCxn id="14" idx="2"/>
          </p:cNvCxnSpPr>
          <p:nvPr/>
        </p:nvCxnSpPr>
        <p:spPr>
          <a:xfrm flipV="1">
            <a:off x="3233368" y="3954204"/>
            <a:ext cx="3058740" cy="2385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0" idx="6"/>
          </p:cNvCxnSpPr>
          <p:nvPr/>
        </p:nvCxnSpPr>
        <p:spPr>
          <a:xfrm>
            <a:off x="3233368" y="4192728"/>
            <a:ext cx="2264656" cy="2385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0" idx="6"/>
            <a:endCxn id="13" idx="1"/>
          </p:cNvCxnSpPr>
          <p:nvPr/>
        </p:nvCxnSpPr>
        <p:spPr>
          <a:xfrm>
            <a:off x="3233368" y="4192728"/>
            <a:ext cx="2440695" cy="5671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6"/>
            <a:endCxn id="12" idx="2"/>
          </p:cNvCxnSpPr>
          <p:nvPr/>
        </p:nvCxnSpPr>
        <p:spPr>
          <a:xfrm>
            <a:off x="3233368" y="4192728"/>
            <a:ext cx="1602919" cy="7155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9" idx="6"/>
            <a:endCxn id="14" idx="2"/>
          </p:cNvCxnSpPr>
          <p:nvPr/>
        </p:nvCxnSpPr>
        <p:spPr>
          <a:xfrm flipV="1">
            <a:off x="2842444" y="3954204"/>
            <a:ext cx="3449664" cy="9000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9" idx="6"/>
            <a:endCxn id="11" idx="2"/>
          </p:cNvCxnSpPr>
          <p:nvPr/>
        </p:nvCxnSpPr>
        <p:spPr>
          <a:xfrm flipV="1">
            <a:off x="2842444" y="4431253"/>
            <a:ext cx="2655580" cy="4229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9" idx="6"/>
            <a:endCxn id="12" idx="2"/>
          </p:cNvCxnSpPr>
          <p:nvPr/>
        </p:nvCxnSpPr>
        <p:spPr>
          <a:xfrm>
            <a:off x="2842444" y="4854238"/>
            <a:ext cx="1993843" cy="540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9" idx="6"/>
            <a:endCxn id="13" idx="1"/>
          </p:cNvCxnSpPr>
          <p:nvPr/>
        </p:nvCxnSpPr>
        <p:spPr>
          <a:xfrm flipV="1">
            <a:off x="2842444" y="4759853"/>
            <a:ext cx="2831619" cy="943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0396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Lets try making trees:</a:t>
            </a:r>
          </a:p>
          <a:p>
            <a:r>
              <a:rPr lang="en-US" dirty="0"/>
              <a:t>Do part II, Hierarchical clustering part of the tutorial</a:t>
            </a:r>
          </a:p>
        </p:txBody>
      </p:sp>
    </p:spTree>
    <p:extLst>
      <p:ext uri="{BB962C8B-B14F-4D97-AF65-F5344CB8AC3E}">
        <p14:creationId xmlns:p14="http://schemas.microsoft.com/office/powerpoint/2010/main" val="22366237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Heatmaps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Heatmaps</a:t>
            </a:r>
            <a:r>
              <a:rPr lang="en-US" dirty="0"/>
              <a:t> is a popular way of visualizing gene expression, but can be used for a lot of things</a:t>
            </a:r>
          </a:p>
          <a:p>
            <a:r>
              <a:rPr lang="en-US" dirty="0"/>
              <a:t>It uses two concepts:</a:t>
            </a:r>
          </a:p>
          <a:p>
            <a:pPr lvl="1"/>
            <a:r>
              <a:rPr lang="en-US" dirty="0"/>
              <a:t>A “false color plot”, showing genes as rows and time as columns, where the color will indicate the expression</a:t>
            </a:r>
          </a:p>
          <a:p>
            <a:pPr lvl="1"/>
            <a:r>
              <a:rPr lang="en-US" dirty="0"/>
              <a:t> Hierarchical clustering, which puts </a:t>
            </a:r>
          </a:p>
          <a:p>
            <a:pPr lvl="2"/>
            <a:r>
              <a:rPr lang="en-US" dirty="0"/>
              <a:t>genes with similar expression patterns close to one another</a:t>
            </a:r>
          </a:p>
          <a:p>
            <a:pPr lvl="2"/>
            <a:r>
              <a:rPr lang="en-US" dirty="0"/>
              <a:t>Time points which are “close” in terms of expression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0861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841" y="291067"/>
            <a:ext cx="5647250" cy="5647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21335" y="2774825"/>
            <a:ext cx="1003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24876" y="5568985"/>
            <a:ext cx="3817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Time, or treatment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95" y="-542803"/>
            <a:ext cx="3739540" cy="2980292"/>
          </a:xfrm>
        </p:spPr>
        <p:txBody>
          <a:bodyPr/>
          <a:lstStyle/>
          <a:p>
            <a:r>
              <a:rPr lang="en-US" dirty="0"/>
              <a:t>A typical </a:t>
            </a:r>
            <a:r>
              <a:rPr lang="en-US" dirty="0" err="1"/>
              <a:t>heatmap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4232" y="1679615"/>
            <a:ext cx="25708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Green=low expression</a:t>
            </a:r>
          </a:p>
          <a:p>
            <a:r>
              <a:rPr lang="en-US" dirty="0"/>
              <a:t>Red= high expression</a:t>
            </a:r>
          </a:p>
          <a:p>
            <a:r>
              <a:rPr lang="en-US" dirty="0"/>
              <a:t>Black= medium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Historically, this was done to mimic the colors on microarrays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305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rcRect r="22392"/>
          <a:stretch>
            <a:fillRect/>
          </a:stretch>
        </p:blipFill>
        <p:spPr>
          <a:xfrm>
            <a:off x="1966183" y="3779152"/>
            <a:ext cx="3501850" cy="30788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92" y="147861"/>
            <a:ext cx="3762627" cy="37626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27189" y="573527"/>
            <a:ext cx="390239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red-green color scheme – very classical, due to that microarrays used to have these two colors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Also VERY non-optimal in terms of human readability!</a:t>
            </a:r>
          </a:p>
          <a:p>
            <a:endParaRPr lang="en-US" dirty="0"/>
          </a:p>
          <a:p>
            <a:r>
              <a:rPr lang="en-US" dirty="0"/>
              <a:t>10% of males cannot see the difference between red and green!</a:t>
            </a:r>
          </a:p>
          <a:p>
            <a:endParaRPr lang="en-US" dirty="0"/>
          </a:p>
          <a:p>
            <a:r>
              <a:rPr lang="en-US" dirty="0"/>
              <a:t>Better color schemes shown below: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49846"/>
            <a:ext cx="2074057" cy="20740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4763" y="431823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“Heat” colors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66183" y="3948902"/>
            <a:ext cx="1583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Blue-white-red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4655" y="4984036"/>
            <a:ext cx="3959345" cy="163806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68033" y="4297241"/>
            <a:ext cx="1225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White-pink</a:t>
            </a:r>
          </a:p>
        </p:txBody>
      </p:sp>
    </p:spTree>
    <p:extLst>
      <p:ext uri="{BB962C8B-B14F-4D97-AF65-F5344CB8AC3E}">
        <p14:creationId xmlns:p14="http://schemas.microsoft.com/office/powerpoint/2010/main" val="3830145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Up to now we have been looking at pairs of vectors, and plotted those against each other (2D plots)</a:t>
            </a:r>
          </a:p>
          <a:p>
            <a:r>
              <a:rPr lang="en-US" dirty="0"/>
              <a:t>But say that we have a table with gene expression for 20000 genes in patients 1-10. We want to know which ones that correlate well</a:t>
            </a:r>
          </a:p>
          <a:p>
            <a:pPr lvl="1"/>
            <a:r>
              <a:rPr lang="en-US" dirty="0"/>
              <a:t>How can we plot all of that in a smart way?</a:t>
            </a:r>
          </a:p>
          <a:p>
            <a:pPr lvl="1"/>
            <a:r>
              <a:rPr lang="en-US" dirty="0"/>
              <a:t>11-dimensional plots  - not a great idea.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4385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Heatmaps</a:t>
            </a:r>
            <a:r>
              <a:rPr lang="en-US" dirty="0"/>
              <a:t>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dirty="0"/>
              <a:t>Three different ways – all work fine:</a:t>
            </a:r>
          </a:p>
          <a:p>
            <a:pPr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heatmap() # basic, in-built</a:t>
            </a:r>
          </a:p>
          <a:p>
            <a:pPr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heatmap.2() </a:t>
            </a:r>
          </a:p>
          <a:p>
            <a:pPr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in package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gplots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similar, but better</a:t>
            </a:r>
          </a:p>
          <a:p>
            <a:pPr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pheatmap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</a:p>
          <a:p>
            <a:pPr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much prettier, in package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pheatmap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 Can also add extra ‘cofactors’ as colored rows or columns – more in exercise. </a:t>
            </a:r>
          </a:p>
          <a:p>
            <a:pPr>
              <a:buNone/>
            </a:pPr>
            <a:r>
              <a:rPr lang="en-US" dirty="0"/>
              <a:t> </a:t>
            </a:r>
          </a:p>
          <a:p>
            <a:pPr>
              <a:buNone/>
            </a:pPr>
            <a:r>
              <a:rPr lang="en-US" dirty="0"/>
              <a:t>They work in the same way but has different options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 err="1"/>
              <a:t>geom_tile</a:t>
            </a:r>
            <a:r>
              <a:rPr lang="en-US" dirty="0"/>
              <a:t> in ggplot2 can also be used together with a smooth gradient – although hard to get the trees in (see e.g. </a:t>
            </a:r>
            <a:r>
              <a:rPr lang="en-US" dirty="0">
                <a:hlinkClick r:id="rId2"/>
              </a:rPr>
              <a:t>https://goo.gl/uhRNSO</a:t>
            </a:r>
            <a:r>
              <a:rPr lang="en-US" dirty="0"/>
              <a:t>). </a:t>
            </a:r>
            <a:r>
              <a:rPr lang="en-US" dirty="0" err="1"/>
              <a:t>pheatmap</a:t>
            </a:r>
            <a:r>
              <a:rPr lang="en-US" dirty="0"/>
              <a:t> is often a better choice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88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03766" y="1054562"/>
            <a:ext cx="55813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heatmap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distfun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dist,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hclustfun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hclust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col=heat)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3766" y="225314"/>
            <a:ext cx="5766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interesting options (there are many more):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26676" y="2253142"/>
            <a:ext cx="661666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Heatmap</a:t>
            </a:r>
            <a:r>
              <a:rPr lang="en-US" dirty="0"/>
              <a:t> needs to do both a distance calculation and a clustering. </a:t>
            </a:r>
          </a:p>
          <a:p>
            <a:r>
              <a:rPr lang="en-US" dirty="0"/>
              <a:t>This defaults to </a:t>
            </a:r>
          </a:p>
          <a:p>
            <a:endParaRPr lang="en-US" dirty="0"/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for distances – which by default is Euclidian</a:t>
            </a:r>
          </a:p>
          <a:p>
            <a:endParaRPr lang="en-US" dirty="0"/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hclust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for clustering – which by default is “complete” merging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col</a:t>
            </a:r>
            <a:r>
              <a:rPr lang="en-US" dirty="0"/>
              <a:t> needs to be given a </a:t>
            </a:r>
            <a:r>
              <a:rPr lang="en-US" b="1" dirty="0"/>
              <a:t>set of colors</a:t>
            </a:r>
            <a:r>
              <a:rPr lang="en-US" dirty="0"/>
              <a:t>, like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rainbow(10) or heat(10). heat()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is the default in vanilla heatmaps </a:t>
            </a:r>
          </a:p>
          <a:p>
            <a:r>
              <a:rPr lang="en-US" dirty="0"/>
              <a:t>This MAY be what you want, but likely not!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917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8759" y="492564"/>
            <a:ext cx="13028009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 making up some data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test = matrix(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(200), 20, 10)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test[1:10,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(1, 10, 2)] = test[1:10,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(1, 10, 2)] + 3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test[11:20,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(2, 10, 2)] = test[11:20,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(2, 10, 2)] + 2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test[15:20,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(2, 10, 2)] = test[15:20,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(2, 10, 2)] + 4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(test) = paste("Test", 1:10,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"")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rownames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(test) = paste("Gene", 1:20,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"")</a:t>
            </a:r>
          </a:p>
          <a:p>
            <a:endParaRPr lang="de-DE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Test1       Test2    Test3       Test4    Test5       Test6    Test7       Test8    Test9</a:t>
            </a:r>
          </a:p>
          <a:p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Gene1 2.124986  0.07204449 4.598088  0.13706725 3.446507  0.23456636 1.261806  0.78531881 3.295152</a:t>
            </a:r>
          </a:p>
          <a:p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Gene2 2.337333 -1.84722206 2.538659 -1.10586680 2.526218  0.14089354 3.301463  0.01891520 2.369294</a:t>
            </a:r>
          </a:p>
          <a:p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Gene3 2.718509  1.06618374 3.138857  1.13464246 3.130131 -0.02280634 1.113332 -0.24854980 4.135247</a:t>
            </a:r>
          </a:p>
          <a:p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Gene4 1.900019  0.25678535 1.411845 -2.92000628 2.883490  1.14154216 4.579748 -1.08219000 3.278055</a:t>
            </a:r>
          </a:p>
          <a:p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Gene5 2.572145 -0.39352228 2.973321  0.05949788 2.332919  2.41586584 2.072589  0.71037660 1.997821</a:t>
            </a:r>
          </a:p>
          <a:p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Gene6 2.654353  0.78715319 1.910087 -0.69274223 2.058266  0.54981091 1.743460 -0.03095658 3.500439</a:t>
            </a:r>
          </a:p>
          <a:p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Test10</a:t>
            </a:r>
          </a:p>
          <a:p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Gene1 -0.4302813</a:t>
            </a:r>
          </a:p>
          <a:p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Gene2  0.5841553</a:t>
            </a:r>
          </a:p>
          <a:p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Gene3  0.3219629</a:t>
            </a:r>
          </a:p>
          <a:p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Gene4 -1.5217066</a:t>
            </a:r>
          </a:p>
          <a:p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Gene5 -0.4349312</a:t>
            </a:r>
          </a:p>
          <a:p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Gene6  0.2676397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490773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6855" y="327041"/>
            <a:ext cx="850812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Plotting default heatmaps with the different functions using the data we made using three different heat map methods – all using default settings for respective methods.</a:t>
            </a:r>
          </a:p>
          <a:p>
            <a:r>
              <a:rPr lang="en-US" dirty="0"/>
              <a:t>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heatmap(test)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heatmap.2(test)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pheatmap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(test)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6888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06" y="0"/>
            <a:ext cx="3763939" cy="34302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84" y="3839065"/>
            <a:ext cx="3127455" cy="28502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562" y="57573"/>
            <a:ext cx="4149317" cy="37814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60658" y="57573"/>
            <a:ext cx="1519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heatmap(test)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89020" y="209973"/>
            <a:ext cx="1746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heatmap.2(test)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85392" y="3430277"/>
            <a:ext cx="169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pheatmap</a:t>
            </a:r>
            <a:r>
              <a:rPr lang="en-US" dirty="0"/>
              <a:t> (test)</a:t>
            </a:r>
          </a:p>
        </p:txBody>
      </p:sp>
    </p:spTree>
    <p:extLst>
      <p:ext uri="{BB962C8B-B14F-4D97-AF65-F5344CB8AC3E}">
        <p14:creationId xmlns:p14="http://schemas.microsoft.com/office/powerpoint/2010/main" val="9697039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Do the part II: Heat maps in the tutorial .</a:t>
            </a:r>
          </a:p>
          <a:p>
            <a:pPr>
              <a:buNone/>
            </a:pPr>
            <a:r>
              <a:rPr lang="en-US" dirty="0"/>
              <a:t> We will use </a:t>
            </a:r>
            <a:r>
              <a:rPr lang="en-US" dirty="0" err="1"/>
              <a:t>pheatmap</a:t>
            </a:r>
            <a:r>
              <a:rPr lang="en-US" dirty="0"/>
              <a:t> only (which requires a installation of the </a:t>
            </a:r>
            <a:r>
              <a:rPr lang="en-US" dirty="0" err="1"/>
              <a:t>pheatmap</a:t>
            </a:r>
            <a:r>
              <a:rPr lang="en-US" dirty="0"/>
              <a:t> package)</a:t>
            </a:r>
          </a:p>
        </p:txBody>
      </p:sp>
    </p:spTree>
    <p:extLst>
      <p:ext uri="{BB962C8B-B14F-4D97-AF65-F5344CB8AC3E}">
        <p14:creationId xmlns:p14="http://schemas.microsoft.com/office/powerpoint/2010/main" val="39387519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Issues with hierarchical clustering and </a:t>
            </a:r>
            <a:r>
              <a:rPr lang="en-US" dirty="0" err="1"/>
              <a:t>heatmaps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Hugely dependent on distance and clustering method</a:t>
            </a:r>
          </a:p>
          <a:p>
            <a:r>
              <a:rPr lang="en-US" dirty="0"/>
              <a:t>Easily over-interpreted, especially with heat maps</a:t>
            </a:r>
          </a:p>
          <a:p>
            <a:r>
              <a:rPr lang="en-US" dirty="0"/>
              <a:t>Very sensitive to what initial clusters that are made</a:t>
            </a:r>
          </a:p>
          <a:p>
            <a:r>
              <a:rPr lang="en-US" dirty="0"/>
              <a:t>Best done together with PCA analysis (next-next lecture), which are complementary – next lecture!</a:t>
            </a:r>
          </a:p>
          <a:p>
            <a:r>
              <a:rPr lang="en-US" dirty="0"/>
              <a:t>Is meant as a help to simplify and understand  complex data, not a final result…</a:t>
            </a:r>
          </a:p>
        </p:txBody>
      </p:sp>
    </p:spTree>
    <p:extLst>
      <p:ext uri="{BB962C8B-B14F-4D97-AF65-F5344CB8AC3E}">
        <p14:creationId xmlns:p14="http://schemas.microsoft.com/office/powerpoint/2010/main" val="1750908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numbers to say how similar vectors 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Since we cannot plot all these vectors, we use numbers instead ,saying how similar the vectors are</a:t>
            </a:r>
          </a:p>
          <a:p>
            <a:r>
              <a:rPr lang="en-US" dirty="0"/>
              <a:t> For instance, we could have done</a:t>
            </a:r>
          </a:p>
          <a:p>
            <a:pPr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(genes_patient1, genes_patient2)</a:t>
            </a:r>
          </a:p>
          <a:p>
            <a:pPr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 0.7101906</a:t>
            </a:r>
          </a:p>
          <a:p>
            <a:pPr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(genes_patient1, genes_3)</a:t>
            </a:r>
          </a:p>
          <a:p>
            <a:pPr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 -0.003013128</a:t>
            </a:r>
          </a:p>
          <a:p>
            <a:pPr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(genes_patient2,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genes_patient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 -0.005726535</a:t>
            </a:r>
          </a:p>
          <a:p>
            <a:pPr>
              <a:buNone/>
            </a:pPr>
            <a:r>
              <a:rPr lang="en-US" dirty="0"/>
              <a:t># etc…</a:t>
            </a:r>
          </a:p>
          <a:p>
            <a:pPr>
              <a:buNone/>
            </a:pPr>
            <a:r>
              <a:rPr lang="en-US" dirty="0"/>
              <a:t>These are _almost_ like distances between the vectors. What is wrong with that analogy?</a:t>
            </a:r>
          </a:p>
        </p:txBody>
      </p:sp>
    </p:spTree>
    <p:extLst>
      <p:ext uri="{BB962C8B-B14F-4D97-AF65-F5344CB8AC3E}">
        <p14:creationId xmlns:p14="http://schemas.microsoft.com/office/powerpoint/2010/main" val="1035617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distances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Distance is the opposite of a similarity score in the sense that similar objects are close to each other</a:t>
            </a:r>
          </a:p>
          <a:p>
            <a:r>
              <a:rPr lang="en-US" dirty="0"/>
              <a:t>In math, a real distance measurement requires</a:t>
            </a:r>
          </a:p>
          <a:p>
            <a:pPr lvl="1"/>
            <a:r>
              <a:rPr lang="en-US" dirty="0"/>
              <a:t>Distance between a and b is always positive, or 0 of a==b</a:t>
            </a:r>
          </a:p>
          <a:p>
            <a:pPr lvl="1"/>
            <a:r>
              <a:rPr lang="en-US" dirty="0"/>
              <a:t>It is symmetric, so 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b is the same as b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</a:t>
            </a:r>
          </a:p>
          <a:p>
            <a:pPr lvl="1"/>
            <a:r>
              <a:rPr lang="en-US" dirty="0"/>
              <a:t>Distances satisfies triangle inequality (not going into that, too </a:t>
            </a:r>
            <a:r>
              <a:rPr lang="en-US" dirty="0" err="1"/>
              <a:t>mathy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cor</a:t>
            </a:r>
            <a:r>
              <a:rPr lang="en-US" dirty="0"/>
              <a:t>() gives a similarity score which is can be negative, so it is not an intuitive distance. Also, high correlation means that objects are similar, so the direction is wrong.  </a:t>
            </a:r>
          </a:p>
          <a:p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974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mean, close?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define how we measure distance, or similarity</a:t>
            </a:r>
          </a:p>
          <a:p>
            <a:r>
              <a:rPr lang="en-US" dirty="0"/>
              <a:t>Many ways of doing it, with different advantages</a:t>
            </a:r>
          </a:p>
          <a:p>
            <a:r>
              <a:rPr lang="en-US" dirty="0"/>
              <a:t>We looked at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n-US" dirty="0"/>
              <a:t> before</a:t>
            </a:r>
          </a:p>
          <a:p>
            <a:r>
              <a:rPr lang="en-US" dirty="0"/>
              <a:t>Let us start out with the classic, Euclidian, measurement (known from high school), which is dealing with real-world distances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225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Euclidian, in two dimensions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If I have two points on the board, the distance </a:t>
            </a:r>
            <a:r>
              <a:rPr lang="en-US" i="1" dirty="0"/>
              <a:t>D</a:t>
            </a:r>
            <a:r>
              <a:rPr lang="en-US" dirty="0"/>
              <a:t> between them is the distance measured by a ruler </a:t>
            </a:r>
            <a:r>
              <a:rPr lang="en-US" dirty="0">
                <a:sym typeface="Wingdings"/>
              </a:rPr>
              <a:t></a:t>
            </a:r>
          </a:p>
          <a:p>
            <a:pPr>
              <a:buNone/>
            </a:pPr>
            <a:r>
              <a:rPr lang="en-US" dirty="0">
                <a:sym typeface="Wingdings"/>
              </a:rPr>
              <a:t>We can calculate this instead by knowing the coordinates – we always get a triangle, which takes us back to high-school geometry – </a:t>
            </a:r>
          </a:p>
          <a:p>
            <a:pPr>
              <a:buNone/>
            </a:pPr>
            <a:r>
              <a:rPr lang="en-US" dirty="0">
                <a:sym typeface="Wingdings"/>
              </a:rPr>
              <a:t>		c</a:t>
            </a:r>
            <a:r>
              <a:rPr lang="en-US" baseline="30000" dirty="0">
                <a:sym typeface="Wingdings"/>
              </a:rPr>
              <a:t>2</a:t>
            </a:r>
            <a:r>
              <a:rPr lang="en-US" dirty="0">
                <a:sym typeface="Wingdings"/>
              </a:rPr>
              <a:t>=a</a:t>
            </a:r>
            <a:r>
              <a:rPr lang="en-US" baseline="30000" dirty="0">
                <a:sym typeface="Wingdings"/>
              </a:rPr>
              <a:t>2</a:t>
            </a:r>
            <a:r>
              <a:rPr lang="en-US" dirty="0">
                <a:sym typeface="Wingdings"/>
              </a:rPr>
              <a:t>+b</a:t>
            </a:r>
            <a:r>
              <a:rPr lang="en-US" baseline="30000" dirty="0">
                <a:sym typeface="Wingdings"/>
              </a:rPr>
              <a:t>2</a:t>
            </a:r>
          </a:p>
          <a:p>
            <a:pPr>
              <a:buNone/>
            </a:pPr>
            <a:r>
              <a:rPr lang="en-US" dirty="0"/>
              <a:t>Or…</a:t>
            </a:r>
          </a:p>
        </p:txBody>
      </p:sp>
    </p:spTree>
    <p:extLst>
      <p:ext uri="{BB962C8B-B14F-4D97-AF65-F5344CB8AC3E}">
        <p14:creationId xmlns:p14="http://schemas.microsoft.com/office/powerpoint/2010/main" val="3987754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81A650-E3F2-A143-B369-A85EB2097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628650"/>
            <a:ext cx="8128000" cy="5600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0E5F81-0002-3848-8B60-2D7D1483095A}"/>
              </a:ext>
            </a:extLst>
          </p:cNvPr>
          <p:cNvSpPr txBox="1"/>
          <p:nvPr/>
        </p:nvSpPr>
        <p:spPr>
          <a:xfrm>
            <a:off x="4174958" y="6044684"/>
            <a:ext cx="2191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Expression in </a:t>
            </a:r>
            <a:r>
              <a:rPr lang="da-DK" dirty="0" err="1"/>
              <a:t>tissue</a:t>
            </a:r>
            <a:r>
              <a:rPr lang="da-DK" dirty="0"/>
              <a:t>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9CB693-0D0E-4940-8EB0-799051691BA1}"/>
              </a:ext>
            </a:extLst>
          </p:cNvPr>
          <p:cNvSpPr txBox="1"/>
          <p:nvPr/>
        </p:nvSpPr>
        <p:spPr>
          <a:xfrm>
            <a:off x="0" y="2782669"/>
            <a:ext cx="1186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Expression</a:t>
            </a:r>
          </a:p>
          <a:p>
            <a:r>
              <a:rPr lang="da-DK" dirty="0"/>
              <a:t>in </a:t>
            </a:r>
            <a:r>
              <a:rPr lang="da-DK" dirty="0" err="1"/>
              <a:t>tissue</a:t>
            </a:r>
            <a:r>
              <a:rPr lang="da-DK" dirty="0"/>
              <a:t> 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61E5EF-50C8-DD40-8F0E-09EFC41AB68E}"/>
              </a:ext>
            </a:extLst>
          </p:cNvPr>
          <p:cNvSpPr txBox="1"/>
          <p:nvPr/>
        </p:nvSpPr>
        <p:spPr>
          <a:xfrm>
            <a:off x="1849556" y="170905"/>
            <a:ext cx="5444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Each</a:t>
            </a:r>
            <a:r>
              <a:rPr lang="da-DK" dirty="0"/>
              <a:t> </a:t>
            </a:r>
            <a:r>
              <a:rPr lang="da-DK" dirty="0" err="1"/>
              <a:t>dot</a:t>
            </a:r>
            <a:r>
              <a:rPr lang="da-DK" dirty="0"/>
              <a:t> is a gene: </a:t>
            </a:r>
            <a:r>
              <a:rPr lang="da-DK" dirty="0" err="1"/>
              <a:t>what</a:t>
            </a:r>
            <a:r>
              <a:rPr lang="da-DK" dirty="0"/>
              <a:t> is the distance </a:t>
            </a:r>
            <a:r>
              <a:rPr lang="da-DK" dirty="0" err="1"/>
              <a:t>between</a:t>
            </a:r>
            <a:r>
              <a:rPr lang="da-DK" dirty="0"/>
              <a:t> genes?</a:t>
            </a:r>
          </a:p>
        </p:txBody>
      </p:sp>
    </p:spTree>
    <p:extLst>
      <p:ext uri="{BB962C8B-B14F-4D97-AF65-F5344CB8AC3E}">
        <p14:creationId xmlns:p14="http://schemas.microsoft.com/office/powerpoint/2010/main" val="2401121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26913</TotalTime>
  <Words>2409</Words>
  <Application>Microsoft Macintosh PowerPoint</Application>
  <PresentationFormat>On-screen Show (4:3)</PresentationFormat>
  <Paragraphs>336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Courier New</vt:lpstr>
      <vt:lpstr>Wingdings</vt:lpstr>
      <vt:lpstr>Office Theme</vt:lpstr>
      <vt:lpstr>Data mining: Clustering How to let data tell you what sub-groups you have</vt:lpstr>
      <vt:lpstr>Warning</vt:lpstr>
      <vt:lpstr>Subgrouping and classification: Not in any way unique for genomics – classification and reduction methods basically defines natural science</vt:lpstr>
      <vt:lpstr>PowerPoint Presentation</vt:lpstr>
      <vt:lpstr>Using numbers to say how similar vectors are</vt:lpstr>
      <vt:lpstr>Real distances</vt:lpstr>
      <vt:lpstr>What do you mean, close?</vt:lpstr>
      <vt:lpstr>Euclidian, in two dimensions</vt:lpstr>
      <vt:lpstr>PowerPoint Presentation</vt:lpstr>
      <vt:lpstr>PowerPoint Presentation</vt:lpstr>
      <vt:lpstr>Euclian distance in R -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distance measures – just an orientation</vt:lpstr>
      <vt:lpstr>An example with 6 patients, with distances to each other How do we cluster these?</vt:lpstr>
      <vt:lpstr>PowerPoint Presentation</vt:lpstr>
      <vt:lpstr>K means</vt:lpstr>
      <vt:lpstr>PowerPoint Presentation</vt:lpstr>
      <vt:lpstr>Let’s try k-means on some patient data</vt:lpstr>
      <vt:lpstr>Issues with k-means</vt:lpstr>
      <vt:lpstr>Hierarchical clustering</vt:lpstr>
      <vt:lpstr>Back to business: building trees/dendrograms by clustering stuff</vt:lpstr>
      <vt:lpstr>Agglomerative hierarchical  clustering</vt:lpstr>
      <vt:lpstr>To make a tree we need</vt:lpstr>
      <vt:lpstr>hclust() or agnes()</vt:lpstr>
      <vt:lpstr>Example from before, but as tree</vt:lpstr>
      <vt:lpstr>Agglomeration</vt:lpstr>
      <vt:lpstr>Single linkage</vt:lpstr>
      <vt:lpstr>PowerPoint Presentation</vt:lpstr>
      <vt:lpstr>PowerPoint Presentation</vt:lpstr>
      <vt:lpstr>PowerPoint Presentation</vt:lpstr>
      <vt:lpstr>Heatmaps</vt:lpstr>
      <vt:lpstr>A typical heatmap</vt:lpstr>
      <vt:lpstr>PowerPoint Presentation</vt:lpstr>
      <vt:lpstr>Heatmaps in 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Issues with hierarchical clustering and heatmaps</vt:lpstr>
    </vt:vector>
  </TitlesOfParts>
  <Company>Copenhagen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</dc:title>
  <dc:creator>Albin Sandelin</dc:creator>
  <cp:lastModifiedBy>Albin Gustav Sandelin</cp:lastModifiedBy>
  <cp:revision>118</cp:revision>
  <dcterms:created xsi:type="dcterms:W3CDTF">2012-05-31T17:43:15Z</dcterms:created>
  <dcterms:modified xsi:type="dcterms:W3CDTF">2019-05-24T06:51:17Z</dcterms:modified>
</cp:coreProperties>
</file>